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00B00"/>
    <a:srgbClr val="0099CC"/>
    <a:srgbClr val="336699"/>
    <a:srgbClr val="E4CCBA"/>
    <a:srgbClr val="CC66FF"/>
    <a:srgbClr val="FF3300"/>
    <a:srgbClr val="FBA3DE"/>
    <a:srgbClr val="FFFF99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715" autoAdjust="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246881-6FD1-44D3-83E3-81A1A71E26B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D8D628F-0417-452F-A61D-35B28D444CD5}">
      <dgm:prSet/>
      <dgm:spPr/>
      <dgm:t>
        <a:bodyPr/>
        <a:lstStyle/>
        <a:p>
          <a:pPr rtl="0"/>
          <a:r>
            <a:rPr lang="en-US" dirty="0" smtClean="0"/>
            <a:t>Equator:-</a:t>
          </a:r>
          <a:endParaRPr lang="en-US" dirty="0"/>
        </a:p>
      </dgm:t>
    </dgm:pt>
    <dgm:pt modelId="{9CDFE6AC-7BD6-4351-94FC-3F6301DD5B11}" type="parTrans" cxnId="{C35DFABF-2289-4CD3-89DF-6F553C901515}">
      <dgm:prSet/>
      <dgm:spPr/>
      <dgm:t>
        <a:bodyPr/>
        <a:lstStyle/>
        <a:p>
          <a:endParaRPr lang="en-US"/>
        </a:p>
      </dgm:t>
    </dgm:pt>
    <dgm:pt modelId="{A3D3EEC9-8B19-474E-B31B-5B8D0A97A718}" type="sibTrans" cxnId="{C35DFABF-2289-4CD3-89DF-6F553C901515}">
      <dgm:prSet/>
      <dgm:spPr/>
      <dgm:t>
        <a:bodyPr/>
        <a:lstStyle/>
        <a:p>
          <a:endParaRPr lang="en-US"/>
        </a:p>
      </dgm:t>
    </dgm:pt>
    <dgm:pt modelId="{23CED289-8A69-43A9-BDCB-F767F6F9201D}">
      <dgm:prSet/>
      <dgm:spPr/>
      <dgm:t>
        <a:bodyPr/>
        <a:lstStyle/>
        <a:p>
          <a:pPr rtl="0"/>
          <a:r>
            <a:rPr lang="en-US" dirty="0" smtClean="0"/>
            <a:t>An imaginary line running on the globe.</a:t>
          </a:r>
          <a:endParaRPr lang="en-US" dirty="0"/>
        </a:p>
      </dgm:t>
    </dgm:pt>
    <dgm:pt modelId="{1E37687A-40B1-4A4D-904E-F31D89B93CC1}" type="parTrans" cxnId="{A2C57ACE-BA3F-4D0C-B4E4-B4593E23859F}">
      <dgm:prSet/>
      <dgm:spPr/>
      <dgm:t>
        <a:bodyPr/>
        <a:lstStyle/>
        <a:p>
          <a:endParaRPr lang="en-US"/>
        </a:p>
      </dgm:t>
    </dgm:pt>
    <dgm:pt modelId="{C89AC807-4CBD-49D1-860B-36967D0A766A}" type="sibTrans" cxnId="{A2C57ACE-BA3F-4D0C-B4E4-B4593E23859F}">
      <dgm:prSet/>
      <dgm:spPr/>
      <dgm:t>
        <a:bodyPr/>
        <a:lstStyle/>
        <a:p>
          <a:endParaRPr lang="en-US"/>
        </a:p>
      </dgm:t>
    </dgm:pt>
    <dgm:pt modelId="{47321C3A-7E33-4E7D-9AD6-5555C85A8BE0}">
      <dgm:prSet/>
      <dgm:spPr/>
      <dgm:t>
        <a:bodyPr/>
        <a:lstStyle/>
        <a:p>
          <a:pPr rtl="0"/>
          <a:r>
            <a:rPr lang="en-US" dirty="0" smtClean="0"/>
            <a:t>It is a circle that cuts the Earth into two equal halves or hemispheres.</a:t>
          </a:r>
          <a:endParaRPr lang="en-US" dirty="0"/>
        </a:p>
      </dgm:t>
    </dgm:pt>
    <dgm:pt modelId="{21D4C466-237A-4F32-8410-38A50F947059}" type="parTrans" cxnId="{9795B24A-32A2-41FD-B656-E337F9B61E4F}">
      <dgm:prSet/>
      <dgm:spPr/>
      <dgm:t>
        <a:bodyPr/>
        <a:lstStyle/>
        <a:p>
          <a:endParaRPr lang="en-US"/>
        </a:p>
      </dgm:t>
    </dgm:pt>
    <dgm:pt modelId="{EB5FE432-689D-4D48-937A-A4C01AC95C1A}" type="sibTrans" cxnId="{9795B24A-32A2-41FD-B656-E337F9B61E4F}">
      <dgm:prSet/>
      <dgm:spPr/>
      <dgm:t>
        <a:bodyPr/>
        <a:lstStyle/>
        <a:p>
          <a:endParaRPr lang="en-US"/>
        </a:p>
      </dgm:t>
    </dgm:pt>
    <dgm:pt modelId="{FF9210A6-0FB9-41F6-A248-739852FF9D97}">
      <dgm:prSet/>
      <dgm:spPr/>
      <dgm:t>
        <a:bodyPr/>
        <a:lstStyle/>
        <a:p>
          <a:pPr rtl="0"/>
          <a:r>
            <a:rPr lang="en-US" dirty="0" smtClean="0"/>
            <a:t>It represents the 0</a:t>
          </a:r>
          <a:r>
            <a:rPr lang="en-US" dirty="0" smtClean="0">
              <a:latin typeface="Times New Roman"/>
              <a:cs typeface="Times New Roman"/>
            </a:rPr>
            <a:t>˚</a:t>
          </a:r>
          <a:r>
            <a:rPr lang="en-US" dirty="0" smtClean="0"/>
            <a:t> latitude.</a:t>
          </a:r>
        </a:p>
      </dgm:t>
    </dgm:pt>
    <dgm:pt modelId="{0CD5097A-7026-40F8-B605-9B957277389E}" type="parTrans" cxnId="{E6C4521E-5494-4275-A174-1D4F140FF245}">
      <dgm:prSet/>
      <dgm:spPr/>
      <dgm:t>
        <a:bodyPr/>
        <a:lstStyle/>
        <a:p>
          <a:endParaRPr lang="en-US"/>
        </a:p>
      </dgm:t>
    </dgm:pt>
    <dgm:pt modelId="{EA7206F3-3656-48C0-9F8C-8B355388532B}" type="sibTrans" cxnId="{E6C4521E-5494-4275-A174-1D4F140FF245}">
      <dgm:prSet/>
      <dgm:spPr/>
      <dgm:t>
        <a:bodyPr/>
        <a:lstStyle/>
        <a:p>
          <a:endParaRPr lang="en-US"/>
        </a:p>
      </dgm:t>
    </dgm:pt>
    <dgm:pt modelId="{C177A2DE-DD96-4CEF-9982-C25316372D3E}" type="pres">
      <dgm:prSet presAssocID="{DD246881-6FD1-44D3-83E3-81A1A71E2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43FC54-773E-4D0D-B12E-FDDF5C83A5C5}" type="pres">
      <dgm:prSet presAssocID="{2D8D628F-0417-452F-A61D-35B28D444CD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E0341-FD5E-4124-8288-DB40CE068B32}" type="pres">
      <dgm:prSet presAssocID="{A3D3EEC9-8B19-474E-B31B-5B8D0A97A718}" presName="spacer" presStyleCnt="0"/>
      <dgm:spPr/>
    </dgm:pt>
    <dgm:pt modelId="{B5F26206-49B8-4315-8E56-98A6C46EFCC7}" type="pres">
      <dgm:prSet presAssocID="{23CED289-8A69-43A9-BDCB-F767F6F9201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D34D7-3244-44B6-BB3A-640B009B7795}" type="pres">
      <dgm:prSet presAssocID="{C89AC807-4CBD-49D1-860B-36967D0A766A}" presName="spacer" presStyleCnt="0"/>
      <dgm:spPr/>
    </dgm:pt>
    <dgm:pt modelId="{9A05ABEE-9157-44DE-8407-36B5C59A8330}" type="pres">
      <dgm:prSet presAssocID="{47321C3A-7E33-4E7D-9AD6-5555C85A8BE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75F6B-4EBA-4C7F-A1E0-8BB12FEEE9E7}" type="pres">
      <dgm:prSet presAssocID="{EB5FE432-689D-4D48-937A-A4C01AC95C1A}" presName="spacer" presStyleCnt="0"/>
      <dgm:spPr/>
    </dgm:pt>
    <dgm:pt modelId="{EFFA5456-C26D-4508-B24C-C1C8DFF6E1C2}" type="pres">
      <dgm:prSet presAssocID="{FF9210A6-0FB9-41F6-A248-739852FF9D9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95B24A-32A2-41FD-B656-E337F9B61E4F}" srcId="{DD246881-6FD1-44D3-83E3-81A1A71E26B5}" destId="{47321C3A-7E33-4E7D-9AD6-5555C85A8BE0}" srcOrd="2" destOrd="0" parTransId="{21D4C466-237A-4F32-8410-38A50F947059}" sibTransId="{EB5FE432-689D-4D48-937A-A4C01AC95C1A}"/>
    <dgm:cxn modelId="{265E9A6A-3C04-4A7F-A67F-4763A3DB4D26}" type="presOf" srcId="{47321C3A-7E33-4E7D-9AD6-5555C85A8BE0}" destId="{9A05ABEE-9157-44DE-8407-36B5C59A8330}" srcOrd="0" destOrd="0" presId="urn:microsoft.com/office/officeart/2005/8/layout/vList2"/>
    <dgm:cxn modelId="{A2C57ACE-BA3F-4D0C-B4E4-B4593E23859F}" srcId="{DD246881-6FD1-44D3-83E3-81A1A71E26B5}" destId="{23CED289-8A69-43A9-BDCB-F767F6F9201D}" srcOrd="1" destOrd="0" parTransId="{1E37687A-40B1-4A4D-904E-F31D89B93CC1}" sibTransId="{C89AC807-4CBD-49D1-860B-36967D0A766A}"/>
    <dgm:cxn modelId="{C35DFABF-2289-4CD3-89DF-6F553C901515}" srcId="{DD246881-6FD1-44D3-83E3-81A1A71E26B5}" destId="{2D8D628F-0417-452F-A61D-35B28D444CD5}" srcOrd="0" destOrd="0" parTransId="{9CDFE6AC-7BD6-4351-94FC-3F6301DD5B11}" sibTransId="{A3D3EEC9-8B19-474E-B31B-5B8D0A97A718}"/>
    <dgm:cxn modelId="{F3560627-F25B-4CCC-AD62-46AE6AF45319}" type="presOf" srcId="{DD246881-6FD1-44D3-83E3-81A1A71E26B5}" destId="{C177A2DE-DD96-4CEF-9982-C25316372D3E}" srcOrd="0" destOrd="0" presId="urn:microsoft.com/office/officeart/2005/8/layout/vList2"/>
    <dgm:cxn modelId="{F094DE44-19E2-4F69-BA14-E4093039B5AB}" type="presOf" srcId="{FF9210A6-0FB9-41F6-A248-739852FF9D97}" destId="{EFFA5456-C26D-4508-B24C-C1C8DFF6E1C2}" srcOrd="0" destOrd="0" presId="urn:microsoft.com/office/officeart/2005/8/layout/vList2"/>
    <dgm:cxn modelId="{E6C4521E-5494-4275-A174-1D4F140FF245}" srcId="{DD246881-6FD1-44D3-83E3-81A1A71E26B5}" destId="{FF9210A6-0FB9-41F6-A248-739852FF9D97}" srcOrd="3" destOrd="0" parTransId="{0CD5097A-7026-40F8-B605-9B957277389E}" sibTransId="{EA7206F3-3656-48C0-9F8C-8B355388532B}"/>
    <dgm:cxn modelId="{169FC885-36C2-42A8-8414-3E870B49AC1B}" type="presOf" srcId="{2D8D628F-0417-452F-A61D-35B28D444CD5}" destId="{8043FC54-773E-4D0D-B12E-FDDF5C83A5C5}" srcOrd="0" destOrd="0" presId="urn:microsoft.com/office/officeart/2005/8/layout/vList2"/>
    <dgm:cxn modelId="{9ABD7167-EA32-4F52-9F5D-778ECE97A76B}" type="presOf" srcId="{23CED289-8A69-43A9-BDCB-F767F6F9201D}" destId="{B5F26206-49B8-4315-8E56-98A6C46EFCC7}" srcOrd="0" destOrd="0" presId="urn:microsoft.com/office/officeart/2005/8/layout/vList2"/>
    <dgm:cxn modelId="{8A28EA3A-8F64-48A2-8EBE-EE93F0FBEE98}" type="presParOf" srcId="{C177A2DE-DD96-4CEF-9982-C25316372D3E}" destId="{8043FC54-773E-4D0D-B12E-FDDF5C83A5C5}" srcOrd="0" destOrd="0" presId="urn:microsoft.com/office/officeart/2005/8/layout/vList2"/>
    <dgm:cxn modelId="{D729CC93-9F27-4E4A-AF9C-635EE7393327}" type="presParOf" srcId="{C177A2DE-DD96-4CEF-9982-C25316372D3E}" destId="{550E0341-FD5E-4124-8288-DB40CE068B32}" srcOrd="1" destOrd="0" presId="urn:microsoft.com/office/officeart/2005/8/layout/vList2"/>
    <dgm:cxn modelId="{D50CBD1E-D709-45D7-AAF5-DEE1F945897E}" type="presParOf" srcId="{C177A2DE-DD96-4CEF-9982-C25316372D3E}" destId="{B5F26206-49B8-4315-8E56-98A6C46EFCC7}" srcOrd="2" destOrd="0" presId="urn:microsoft.com/office/officeart/2005/8/layout/vList2"/>
    <dgm:cxn modelId="{30F362A4-EC33-4265-B09D-75DC1B77B8CE}" type="presParOf" srcId="{C177A2DE-DD96-4CEF-9982-C25316372D3E}" destId="{6CBD34D7-3244-44B6-BB3A-640B009B7795}" srcOrd="3" destOrd="0" presId="urn:microsoft.com/office/officeart/2005/8/layout/vList2"/>
    <dgm:cxn modelId="{CC5C277D-A6BE-4A48-B9E2-331C2A6176FA}" type="presParOf" srcId="{C177A2DE-DD96-4CEF-9982-C25316372D3E}" destId="{9A05ABEE-9157-44DE-8407-36B5C59A8330}" srcOrd="4" destOrd="0" presId="urn:microsoft.com/office/officeart/2005/8/layout/vList2"/>
    <dgm:cxn modelId="{F7483EC7-010A-4003-B06C-95ECA4A670F2}" type="presParOf" srcId="{C177A2DE-DD96-4CEF-9982-C25316372D3E}" destId="{F0275F6B-4EBA-4C7F-A1E0-8BB12FEEE9E7}" srcOrd="5" destOrd="0" presId="urn:microsoft.com/office/officeart/2005/8/layout/vList2"/>
    <dgm:cxn modelId="{F7705A79-D14D-4CA6-8133-811D0097FBFB}" type="presParOf" srcId="{C177A2DE-DD96-4CEF-9982-C25316372D3E}" destId="{EFFA5456-C26D-4508-B24C-C1C8DFF6E1C2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FEBC-7EE8-40B0-9495-8FA52C49AE8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1B9FB-3FDD-40F7-9DF3-43287DAD36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533401"/>
            <a:ext cx="7924800" cy="12191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Globe </a:t>
            </a:r>
            <a:r>
              <a:rPr lang="en-US" sz="4000" smtClean="0"/>
              <a:t>: </a:t>
            </a:r>
            <a:r>
              <a:rPr lang="en-US" sz="4000" smtClean="0"/>
              <a:t>Latitudes </a:t>
            </a:r>
            <a:r>
              <a:rPr lang="en-US" sz="4000" dirty="0" smtClean="0"/>
              <a:t>and Longitudes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1981200"/>
            <a:ext cx="3200400" cy="1752600"/>
          </a:xfrm>
          <a:ln>
            <a:solidFill>
              <a:srgbClr val="660066"/>
            </a:solidFill>
          </a:ln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Geography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Class -6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Module-1 </a:t>
            </a:r>
          </a:p>
          <a:p>
            <a:endParaRPr lang="en-US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944881"/>
          <a:ext cx="7315200" cy="5913119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731520"/>
                <a:gridCol w="1706880"/>
                <a:gridCol w="3139440"/>
                <a:gridCol w="1737360"/>
              </a:tblGrid>
              <a:tr h="6915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Latitudes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Climate </a:t>
                      </a:r>
                      <a:endParaRPr lang="en-US" dirty="0"/>
                    </a:p>
                  </a:txBody>
                  <a:tcPr/>
                </a:tc>
              </a:tr>
              <a:tr h="125703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Torrid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Between</a:t>
                      </a:r>
                      <a:r>
                        <a:rPr lang="en-US" baseline="0" dirty="0" smtClean="0"/>
                        <a:t> Tropic of Cancer and the Tropic of Capricorn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temperature throughout the year</a:t>
                      </a:r>
                      <a:endParaRPr lang="en-US" dirty="0"/>
                    </a:p>
                  </a:txBody>
                  <a:tcPr/>
                </a:tc>
              </a:tr>
              <a:tr h="212729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Temperate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b="1" u="sng" baseline="0" dirty="0" smtClean="0"/>
                        <a:t>North Temperate Zone</a:t>
                      </a:r>
                      <a:r>
                        <a:rPr lang="en-US" baseline="0" dirty="0" smtClean="0"/>
                        <a:t>: </a:t>
                      </a:r>
                      <a:r>
                        <a:rPr lang="en-US" dirty="0" smtClean="0"/>
                        <a:t>Between the Tropic of Cancer and the Arctic</a:t>
                      </a:r>
                      <a:r>
                        <a:rPr lang="en-US" baseline="0" dirty="0" smtClean="0"/>
                        <a:t> Circle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b="1" u="sng" baseline="0" dirty="0" smtClean="0"/>
                        <a:t>South Temperate Zone</a:t>
                      </a:r>
                      <a:r>
                        <a:rPr lang="en-US" baseline="0" dirty="0" smtClean="0"/>
                        <a:t>: Between the tropic of Capricorn and the Antarctic Circle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temperature</a:t>
                      </a:r>
                      <a:endParaRPr lang="en-US" dirty="0"/>
                    </a:p>
                  </a:txBody>
                  <a:tcPr/>
                </a:tc>
              </a:tr>
              <a:tr h="183720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Frigid</a:t>
                      </a:r>
                      <a:r>
                        <a:rPr lang="en-US" baseline="0" dirty="0" smtClean="0"/>
                        <a:t>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eriod"/>
                      </a:pPr>
                      <a:r>
                        <a:rPr lang="en-US" b="1" u="sng" dirty="0" smtClean="0"/>
                        <a:t>North Frigid Zone</a:t>
                      </a:r>
                      <a:r>
                        <a:rPr lang="en-US" dirty="0" smtClean="0"/>
                        <a:t>: Between the Arctic Circle and the North Pole</a:t>
                      </a:r>
                    </a:p>
                    <a:p>
                      <a:pPr marL="342900" indent="-342900">
                        <a:buAutoNum type="alphaLcPeriod"/>
                      </a:pPr>
                      <a:r>
                        <a:rPr lang="en-US" b="1" u="sng" dirty="0" smtClean="0"/>
                        <a:t>South Frigid Zone</a:t>
                      </a:r>
                      <a:r>
                        <a:rPr lang="en-US" dirty="0" smtClean="0"/>
                        <a:t>: Between</a:t>
                      </a:r>
                      <a:r>
                        <a:rPr lang="en-US" baseline="0" dirty="0" smtClean="0"/>
                        <a:t> the Antarctic Circle and the south Pole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cold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00200" y="228601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Heat Zones of the Earth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matic zo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372600" cy="6706743"/>
          </a:xfrm>
          <a:prstGeom prst="rect">
            <a:avLst/>
          </a:prstGeom>
          <a:solidFill>
            <a:srgbClr val="CC66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Complete the following: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true shape of the Earth?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latitudinal value of the Tropic of Cancer?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three heat zones of the Earth?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Differentiate between the Torrid zone and Frigid zone.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 short note on the Equator.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Activity : Draw a diagram of the Earth showing its axis, the Equator, Tropic of Cancer and Tropic of Capricorn, Arctic and Antarctic Circles.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Topics to be covered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US" dirty="0" smtClean="0"/>
              <a:t>Globe – definition, uses, merits and demerits</a:t>
            </a:r>
          </a:p>
          <a:p>
            <a:r>
              <a:rPr lang="en-US" dirty="0" smtClean="0"/>
              <a:t>Axis </a:t>
            </a:r>
          </a:p>
          <a:p>
            <a:r>
              <a:rPr lang="en-US" dirty="0" smtClean="0"/>
              <a:t>Latitudes</a:t>
            </a:r>
          </a:p>
          <a:p>
            <a:r>
              <a:rPr lang="en-US" dirty="0" smtClean="0"/>
              <a:t>Equator</a:t>
            </a:r>
          </a:p>
          <a:p>
            <a:r>
              <a:rPr lang="en-US" dirty="0" smtClean="0"/>
              <a:t>Parallels of latitude</a:t>
            </a:r>
          </a:p>
          <a:p>
            <a:r>
              <a:rPr lang="en-US" dirty="0" smtClean="0"/>
              <a:t>Important parallels of latitude</a:t>
            </a:r>
          </a:p>
          <a:p>
            <a:r>
              <a:rPr lang="en-US" dirty="0" smtClean="0"/>
              <a:t>Heat zones of the Earth</a:t>
            </a:r>
          </a:p>
          <a:p>
            <a:r>
              <a:rPr lang="en-US" dirty="0" smtClean="0"/>
              <a:t>Complete the following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We all live on the Earth surface. But do you know its shape? 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is just like a globe, which means slightly flattened at the North and South poles and bulge in the middle.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Globe is a true model of the Earth.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ob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703"/>
            <a:ext cx="9144000" cy="6723303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CCBA">
            <a:alpha val="8039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A00B00"/>
                </a:solidFill>
              </a:rPr>
              <a:t>Globe is of different size and types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Big One ( cannot be carried easily)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Small One(Can be carried easily)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Uses of a Globe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 can see different Countries ,Continents and Oceans in their correct size.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Distances and Directions are represented.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>
            <a:alpha val="7725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and Demerits of the Globe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76401"/>
            <a:ext cx="4038600" cy="2438400"/>
          </a:xfrm>
        </p:spPr>
        <p:txBody>
          <a:bodyPr/>
          <a:lstStyle/>
          <a:p>
            <a:r>
              <a:rPr lang="en-US" dirty="0" smtClean="0"/>
              <a:t>Merits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 is not a fixed one.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It can be rotated.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362200"/>
          </a:xfrm>
        </p:spPr>
        <p:txBody>
          <a:bodyPr/>
          <a:lstStyle/>
          <a:p>
            <a:r>
              <a:rPr lang="en-US" dirty="0" smtClean="0"/>
              <a:t>Demerits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Difficult to carry.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Only a part of the Earth can be seen.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648200"/>
            <a:ext cx="754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 needle is fixed through the Globe in a tilled manner, which is called its Axis.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7315200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But ,the real Earth has no such needle. It moves around its axis, which is an imaginary 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>
            <a:alpha val="9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Latitude: - An imaginary line that runs horizontally across the surface of the Earth.</a:t>
            </a:r>
            <a:endParaRPr lang="en-US" sz="3200" dirty="0">
              <a:solidFill>
                <a:srgbClr val="66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76962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C66FF"/>
          </a:solidFill>
        </p:spPr>
        <p:txBody>
          <a:bodyPr/>
          <a:lstStyle/>
          <a:p>
            <a:r>
              <a:rPr lang="en-US" dirty="0" smtClean="0"/>
              <a:t>Parallels of Latitudes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5105399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All the parallel circles from the equator to the poles are called parallels of latitudes.</a:t>
            </a:r>
          </a:p>
          <a:p>
            <a:r>
              <a:rPr lang="en-US" dirty="0" smtClean="0"/>
              <a:t>Latitudes are measured in degrees.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1" y="1981198"/>
          <a:ext cx="7619999" cy="4495801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293155"/>
                <a:gridCol w="2351192"/>
                <a:gridCol w="3975652"/>
              </a:tblGrid>
              <a:tr h="100438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Latitude 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˚</a:t>
                      </a:r>
                      <a:r>
                        <a:rPr lang="en-US" dirty="0" smtClean="0"/>
                        <a:t> 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North pole 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66"/>
                      </a:pPr>
                      <a:r>
                        <a:rPr lang="en-US" baseline="0" dirty="0" smtClean="0"/>
                        <a:t>½ </a:t>
                      </a:r>
                      <a:r>
                        <a:rPr lang="en-US" baseline="0" dirty="0" smtClean="0">
                          <a:latin typeface="Times New Roman"/>
                          <a:cs typeface="Times New Roman"/>
                        </a:rPr>
                        <a:t>˚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Arctic</a:t>
                      </a:r>
                      <a:r>
                        <a:rPr lang="en-US" baseline="0" dirty="0" smtClean="0"/>
                        <a:t> Circle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½ 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˚</a:t>
                      </a:r>
                      <a:r>
                        <a:rPr lang="en-US" dirty="0" smtClean="0"/>
                        <a:t>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Tropic of Cancer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˚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Equator 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½ 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˚</a:t>
                      </a:r>
                      <a:r>
                        <a:rPr lang="en-US" dirty="0" smtClean="0"/>
                        <a:t>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Tropic of Capricorn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 ½ 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˚</a:t>
                      </a:r>
                      <a:r>
                        <a:rPr lang="en-US" dirty="0" smtClean="0"/>
                        <a:t>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Antarctic Circle</a:t>
                      </a:r>
                      <a:endParaRPr lang="en-US" dirty="0"/>
                    </a:p>
                  </a:txBody>
                  <a:tcPr/>
                </a:tc>
              </a:tr>
              <a:tr h="498774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  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˚</a:t>
                      </a:r>
                      <a:r>
                        <a:rPr lang="en-US" dirty="0" smtClean="0"/>
                        <a:t>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South Pole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838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     Important Parallels of Latitudes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486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Globe : Latitudes and Longitudes</vt:lpstr>
      <vt:lpstr>Topics to be covered</vt:lpstr>
      <vt:lpstr>GLOBE</vt:lpstr>
      <vt:lpstr>Slide 4</vt:lpstr>
      <vt:lpstr>Globe is of different size and types Big One ( cannot be carried easily) Small One(Can be carried easily) </vt:lpstr>
      <vt:lpstr>Merits and Demerits of the Globe</vt:lpstr>
      <vt:lpstr>Latitude: - An imaginary line that runs horizontally across the surface of the Earth.</vt:lpstr>
      <vt:lpstr>Parallels of Latitudes</vt:lpstr>
      <vt:lpstr>Slide 9</vt:lpstr>
      <vt:lpstr>Slide 10</vt:lpstr>
      <vt:lpstr>Slide 11</vt:lpstr>
      <vt:lpstr>Complete the following: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KAMALAKAR</dc:creator>
  <cp:lastModifiedBy>KAMALAKAR</cp:lastModifiedBy>
  <cp:revision>50</cp:revision>
  <dcterms:created xsi:type="dcterms:W3CDTF">2020-04-23T06:27:17Z</dcterms:created>
  <dcterms:modified xsi:type="dcterms:W3CDTF">2020-04-30T05:17:42Z</dcterms:modified>
</cp:coreProperties>
</file>